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Bodoni FLF" panose="02000606090000020003" pitchFamily="2"/>
      <p:regular r:id="rId10"/>
    </p:embeddedFont>
    <p:embeddedFont>
      <p:font typeface="Bodoni FLF Bold" panose="02000803080000020003" pitchFamily="2"/>
      <p:regular r:id="rId11"/>
    </p:embeddedFont>
    <p:embeddedFont>
      <p:font typeface="Bodoni FLF Bold Italics" panose="02000803090000090003" pitchFamily="2"/>
      <p:regular r:id="rId12"/>
    </p:embeddedFont>
    <p:embeddedFont>
      <p:font typeface="Bodoni FLF Italics" panose="02000603090000090003" pitchFamily="2"/>
      <p:regular r:id="rId13"/>
    </p:embeddedFont>
    <p:embeddedFont>
      <p:font typeface="Montserrat" pitchFamily="2" charset="77"/>
      <p:regular r:id="rId14"/>
    </p:embeddedFont>
    <p:embeddedFont>
      <p:font typeface="Open Sans" panose="020B06060305040202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11" autoAdjust="0"/>
  </p:normalViewPr>
  <p:slideViewPr>
    <p:cSldViewPr>
      <p:cViewPr varScale="1">
        <p:scale>
          <a:sx n="41" d="100"/>
          <a:sy n="41" d="100"/>
        </p:scale>
        <p:origin x="232" y="1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584974" y="8898118"/>
            <a:ext cx="19457947" cy="1965185"/>
            <a:chOff x="0" y="0"/>
            <a:chExt cx="25943929" cy="2620247"/>
          </a:xfrm>
        </p:grpSpPr>
        <p:sp>
          <p:nvSpPr>
            <p:cNvPr id="4" name="AutoShape 4"/>
            <p:cNvSpPr/>
            <p:nvPr/>
          </p:nvSpPr>
          <p:spPr>
            <a:xfrm>
              <a:off x="0" y="0"/>
              <a:ext cx="25943929" cy="2620247"/>
            </a:xfrm>
            <a:prstGeom prst="rect">
              <a:avLst/>
            </a:prstGeom>
            <a:solidFill>
              <a:srgbClr val="FFFFFF"/>
            </a:solidFill>
          </p:spPr>
        </p:sp>
        <p:sp>
          <p:nvSpPr>
            <p:cNvPr id="5" name="TextBox 5"/>
            <p:cNvSpPr txBox="1"/>
            <p:nvPr/>
          </p:nvSpPr>
          <p:spPr>
            <a:xfrm>
              <a:off x="5176845" y="686058"/>
              <a:ext cx="15590240" cy="499110"/>
            </a:xfrm>
            <a:prstGeom prst="rect">
              <a:avLst/>
            </a:prstGeom>
          </p:spPr>
          <p:txBody>
            <a:bodyPr lIns="0" tIns="0" rIns="0" bIns="0" rtlCol="0" anchor="t">
              <a:spAutoFit/>
            </a:bodyPr>
            <a:lstStyle/>
            <a:p>
              <a:pPr algn="ctr">
                <a:lnSpc>
                  <a:spcPts val="3120"/>
                </a:lnSpc>
              </a:pPr>
              <a:r>
                <a:rPr lang="en-US" sz="2400" spc="48">
                  <a:solidFill>
                    <a:srgbClr val="3D3D3D"/>
                  </a:solidFill>
                  <a:latin typeface="Montserrat"/>
                </a:rPr>
                <a:t>Presented by Massou Traore</a:t>
              </a:r>
            </a:p>
          </p:txBody>
        </p:sp>
      </p:grpSp>
      <p:grpSp>
        <p:nvGrpSpPr>
          <p:cNvPr id="6" name="Group 6"/>
          <p:cNvGrpSpPr>
            <a:grpSpLocks noChangeAspect="1"/>
          </p:cNvGrpSpPr>
          <p:nvPr/>
        </p:nvGrpSpPr>
        <p:grpSpPr>
          <a:xfrm>
            <a:off x="6663528" y="3806822"/>
            <a:ext cx="4713552" cy="4713533"/>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grpSp>
        <p:nvGrpSpPr>
          <p:cNvPr id="8" name="Group 8"/>
          <p:cNvGrpSpPr/>
          <p:nvPr/>
        </p:nvGrpSpPr>
        <p:grpSpPr>
          <a:xfrm>
            <a:off x="1531475" y="783785"/>
            <a:ext cx="14977658" cy="2795628"/>
            <a:chOff x="0" y="0"/>
            <a:chExt cx="19970211" cy="3727503"/>
          </a:xfrm>
        </p:grpSpPr>
        <p:sp>
          <p:nvSpPr>
            <p:cNvPr id="9" name="TextBox 9"/>
            <p:cNvSpPr txBox="1"/>
            <p:nvPr/>
          </p:nvSpPr>
          <p:spPr>
            <a:xfrm>
              <a:off x="2189986" y="-28575"/>
              <a:ext cx="15590240" cy="549275"/>
            </a:xfrm>
            <a:prstGeom prst="rect">
              <a:avLst/>
            </a:prstGeom>
          </p:spPr>
          <p:txBody>
            <a:bodyPr lIns="0" tIns="0" rIns="0" bIns="0" rtlCol="0" anchor="t">
              <a:spAutoFit/>
            </a:bodyPr>
            <a:lstStyle/>
            <a:p>
              <a:pPr algn="ctr">
                <a:lnSpc>
                  <a:spcPts val="3120"/>
                </a:lnSpc>
              </a:pPr>
              <a:r>
                <a:rPr lang="en-US" sz="2600" spc="104">
                  <a:solidFill>
                    <a:srgbClr val="3D3D3D"/>
                  </a:solidFill>
                  <a:latin typeface="Bodoni FLF Italics"/>
                </a:rPr>
                <a:t>FALL 2021 MIDTERMS: MCS 366</a:t>
              </a:r>
            </a:p>
          </p:txBody>
        </p:sp>
        <p:sp>
          <p:nvSpPr>
            <p:cNvPr id="10" name="TextBox 10"/>
            <p:cNvSpPr txBox="1"/>
            <p:nvPr/>
          </p:nvSpPr>
          <p:spPr>
            <a:xfrm>
              <a:off x="0" y="1403403"/>
              <a:ext cx="19970211" cy="2324100"/>
            </a:xfrm>
            <a:prstGeom prst="rect">
              <a:avLst/>
            </a:prstGeom>
          </p:spPr>
          <p:txBody>
            <a:bodyPr lIns="0" tIns="0" rIns="0" bIns="0" rtlCol="0" anchor="t">
              <a:spAutoFit/>
            </a:bodyPr>
            <a:lstStyle/>
            <a:p>
              <a:pPr algn="ctr">
                <a:lnSpc>
                  <a:spcPts val="12000"/>
                </a:lnSpc>
              </a:pPr>
              <a:endParaRPr/>
            </a:p>
          </p:txBody>
        </p:sp>
      </p:grpSp>
      <p:sp>
        <p:nvSpPr>
          <p:cNvPr id="11" name="TextBox 11"/>
          <p:cNvSpPr txBox="1"/>
          <p:nvPr/>
        </p:nvSpPr>
        <p:spPr>
          <a:xfrm>
            <a:off x="1775073" y="1994901"/>
            <a:ext cx="14737854" cy="1584511"/>
          </a:xfrm>
          <a:prstGeom prst="rect">
            <a:avLst/>
          </a:prstGeom>
        </p:spPr>
        <p:txBody>
          <a:bodyPr lIns="0" tIns="0" rIns="0" bIns="0" rtlCol="0" anchor="t">
            <a:spAutoFit/>
          </a:bodyPr>
          <a:lstStyle/>
          <a:p>
            <a:pPr algn="ctr">
              <a:lnSpc>
                <a:spcPts val="11002"/>
              </a:lnSpc>
            </a:pPr>
            <a:r>
              <a:rPr lang="en-US" sz="13753">
                <a:solidFill>
                  <a:srgbClr val="3D3D3D"/>
                </a:solidFill>
                <a:latin typeface="Jeepers Bold"/>
              </a:rPr>
              <a:t>THE 1-YEAR LEASE TRAP!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61" r="19961"/>
          <a:stretch>
            <a:fillRect/>
          </a:stretch>
        </p:blipFill>
        <p:spPr>
          <a:xfrm>
            <a:off x="12015962" y="-556158"/>
            <a:ext cx="6848341" cy="11399316"/>
          </a:xfrm>
          <a:prstGeom prst="rect">
            <a:avLst/>
          </a:prstGeom>
        </p:spPr>
      </p:pic>
      <p:grpSp>
        <p:nvGrpSpPr>
          <p:cNvPr id="3" name="Group 3"/>
          <p:cNvGrpSpPr/>
          <p:nvPr/>
        </p:nvGrpSpPr>
        <p:grpSpPr>
          <a:xfrm>
            <a:off x="864454" y="9082849"/>
            <a:ext cx="8090730" cy="562721"/>
            <a:chOff x="0" y="0"/>
            <a:chExt cx="10787640" cy="750295"/>
          </a:xfrm>
        </p:grpSpPr>
        <p:sp>
          <p:nvSpPr>
            <p:cNvPr id="4" name="TextBox 4"/>
            <p:cNvSpPr txBox="1"/>
            <p:nvPr/>
          </p:nvSpPr>
          <p:spPr>
            <a:xfrm>
              <a:off x="0" y="407395"/>
              <a:ext cx="10787640" cy="342900"/>
            </a:xfrm>
            <a:prstGeom prst="rect">
              <a:avLst/>
            </a:prstGeom>
          </p:spPr>
          <p:txBody>
            <a:bodyPr lIns="0" tIns="0" rIns="0" bIns="0" rtlCol="0" anchor="t">
              <a:spAutoFit/>
            </a:bodyPr>
            <a:lstStyle/>
            <a:p>
              <a:pPr algn="l">
                <a:lnSpc>
                  <a:spcPts val="2100"/>
                </a:lnSpc>
              </a:pPr>
              <a:r>
                <a:rPr lang="en-US" sz="1500" spc="30">
                  <a:solidFill>
                    <a:srgbClr val="3D3D3D"/>
                  </a:solidFill>
                  <a:latin typeface="Montserrat"/>
                </a:rPr>
                <a:t>Massou Traore | Midterm 2021</a:t>
              </a:r>
            </a:p>
          </p:txBody>
        </p:sp>
        <p:sp>
          <p:nvSpPr>
            <p:cNvPr id="5" name="AutoShape 5"/>
            <p:cNvSpPr/>
            <p:nvPr/>
          </p:nvSpPr>
          <p:spPr>
            <a:xfrm>
              <a:off x="0" y="0"/>
              <a:ext cx="5273540" cy="61293"/>
            </a:xfrm>
            <a:prstGeom prst="rect">
              <a:avLst/>
            </a:prstGeom>
            <a:solidFill>
              <a:srgbClr val="6D6D6D"/>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6148" y="3380639"/>
            <a:ext cx="658998" cy="658998"/>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6148" y="4484502"/>
            <a:ext cx="658998" cy="658998"/>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6148" y="5686628"/>
            <a:ext cx="658998" cy="658998"/>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6148" y="7058867"/>
            <a:ext cx="658998" cy="658998"/>
          </a:xfrm>
          <a:prstGeom prst="rect">
            <a:avLst/>
          </a:prstGeom>
        </p:spPr>
      </p:pic>
      <p:grpSp>
        <p:nvGrpSpPr>
          <p:cNvPr id="10" name="Group 10"/>
          <p:cNvGrpSpPr/>
          <p:nvPr/>
        </p:nvGrpSpPr>
        <p:grpSpPr>
          <a:xfrm>
            <a:off x="864454" y="1028700"/>
            <a:ext cx="9502694" cy="2624674"/>
            <a:chOff x="0" y="0"/>
            <a:chExt cx="12670259" cy="3499565"/>
          </a:xfrm>
        </p:grpSpPr>
        <p:sp>
          <p:nvSpPr>
            <p:cNvPr id="11" name="TextBox 11"/>
            <p:cNvSpPr txBox="1"/>
            <p:nvPr/>
          </p:nvSpPr>
          <p:spPr>
            <a:xfrm>
              <a:off x="0" y="-123825"/>
              <a:ext cx="12670259" cy="1424305"/>
            </a:xfrm>
            <a:prstGeom prst="rect">
              <a:avLst/>
            </a:prstGeom>
          </p:spPr>
          <p:txBody>
            <a:bodyPr lIns="0" tIns="0" rIns="0" bIns="0" rtlCol="0" anchor="t">
              <a:spAutoFit/>
            </a:bodyPr>
            <a:lstStyle/>
            <a:p>
              <a:pPr algn="l">
                <a:lnSpc>
                  <a:spcPts val="8385"/>
                </a:lnSpc>
              </a:pPr>
              <a:r>
                <a:rPr lang="en-US" sz="6450" spc="-258">
                  <a:solidFill>
                    <a:srgbClr val="3D3D3D"/>
                  </a:solidFill>
                  <a:latin typeface="Bodoni FLF"/>
                </a:rPr>
                <a:t>Today's Presentation</a:t>
              </a:r>
            </a:p>
          </p:txBody>
        </p:sp>
        <p:sp>
          <p:nvSpPr>
            <p:cNvPr id="12" name="TextBox 12"/>
            <p:cNvSpPr txBox="1"/>
            <p:nvPr/>
          </p:nvSpPr>
          <p:spPr>
            <a:xfrm>
              <a:off x="0" y="1618007"/>
              <a:ext cx="10787640" cy="710988"/>
            </a:xfrm>
            <a:prstGeom prst="rect">
              <a:avLst/>
            </a:prstGeom>
          </p:spPr>
          <p:txBody>
            <a:bodyPr lIns="0" tIns="0" rIns="0" bIns="0" rtlCol="0" anchor="t">
              <a:spAutoFit/>
            </a:bodyPr>
            <a:lstStyle/>
            <a:p>
              <a:pPr algn="just">
                <a:lnSpc>
                  <a:spcPts val="4160"/>
                </a:lnSpc>
              </a:pPr>
              <a:r>
                <a:rPr lang="en-US" sz="3200" spc="128">
                  <a:solidFill>
                    <a:srgbClr val="3D3D3D"/>
                  </a:solidFill>
                  <a:latin typeface="Bodoni FLF Italics"/>
                </a:rPr>
                <a:t>COVERING:</a:t>
              </a:r>
            </a:p>
          </p:txBody>
        </p:sp>
        <p:sp>
          <p:nvSpPr>
            <p:cNvPr id="13" name="TextBox 13"/>
            <p:cNvSpPr txBox="1"/>
            <p:nvPr/>
          </p:nvSpPr>
          <p:spPr>
            <a:xfrm>
              <a:off x="0" y="3059298"/>
              <a:ext cx="10787640" cy="440267"/>
            </a:xfrm>
            <a:prstGeom prst="rect">
              <a:avLst/>
            </a:prstGeom>
          </p:spPr>
          <p:txBody>
            <a:bodyPr lIns="0" tIns="0" rIns="0" bIns="0" rtlCol="0" anchor="t">
              <a:spAutoFit/>
            </a:bodyPr>
            <a:lstStyle/>
            <a:p>
              <a:pPr algn="l">
                <a:lnSpc>
                  <a:spcPts val="2800"/>
                </a:lnSpc>
              </a:pPr>
              <a:endParaRPr/>
            </a:p>
          </p:txBody>
        </p:sp>
      </p:grpSp>
      <p:sp>
        <p:nvSpPr>
          <p:cNvPr id="14" name="TextBox 14"/>
          <p:cNvSpPr txBox="1"/>
          <p:nvPr/>
        </p:nvSpPr>
        <p:spPr>
          <a:xfrm>
            <a:off x="1810849" y="3256814"/>
            <a:ext cx="4293245" cy="809625"/>
          </a:xfrm>
          <a:prstGeom prst="rect">
            <a:avLst/>
          </a:prstGeom>
        </p:spPr>
        <p:txBody>
          <a:bodyPr lIns="0" tIns="0" rIns="0" bIns="0" rtlCol="0" anchor="t">
            <a:spAutoFit/>
          </a:bodyPr>
          <a:lstStyle/>
          <a:p>
            <a:pPr algn="ctr">
              <a:lnSpc>
                <a:spcPts val="6300"/>
              </a:lnSpc>
            </a:pPr>
            <a:r>
              <a:rPr lang="en-US" sz="4500">
                <a:solidFill>
                  <a:srgbClr val="3D3D3D"/>
                </a:solidFill>
                <a:latin typeface="Bodoni FLF"/>
              </a:rPr>
              <a:t>1 Year Lease Trap</a:t>
            </a:r>
          </a:p>
        </p:txBody>
      </p:sp>
      <p:sp>
        <p:nvSpPr>
          <p:cNvPr id="15" name="TextBox 15"/>
          <p:cNvSpPr txBox="1"/>
          <p:nvPr/>
        </p:nvSpPr>
        <p:spPr>
          <a:xfrm>
            <a:off x="2053114" y="4341627"/>
            <a:ext cx="4488656" cy="934720"/>
          </a:xfrm>
          <a:prstGeom prst="rect">
            <a:avLst/>
          </a:prstGeom>
        </p:spPr>
        <p:txBody>
          <a:bodyPr lIns="0" tIns="0" rIns="0" bIns="0" rtlCol="0" anchor="t">
            <a:spAutoFit/>
          </a:bodyPr>
          <a:lstStyle/>
          <a:p>
            <a:pPr algn="ctr">
              <a:lnSpc>
                <a:spcPts val="7279"/>
              </a:lnSpc>
            </a:pPr>
            <a:r>
              <a:rPr lang="en-US" sz="5199">
                <a:solidFill>
                  <a:srgbClr val="3D3D3D"/>
                </a:solidFill>
                <a:latin typeface="Bodoni FLF"/>
              </a:rPr>
              <a:t>Lands and Lords</a:t>
            </a:r>
          </a:p>
        </p:txBody>
      </p:sp>
      <p:sp>
        <p:nvSpPr>
          <p:cNvPr id="16" name="TextBox 16"/>
          <p:cNvSpPr txBox="1"/>
          <p:nvPr/>
        </p:nvSpPr>
        <p:spPr>
          <a:xfrm>
            <a:off x="1195647" y="5543753"/>
            <a:ext cx="5544592" cy="934720"/>
          </a:xfrm>
          <a:prstGeom prst="rect">
            <a:avLst/>
          </a:prstGeom>
        </p:spPr>
        <p:txBody>
          <a:bodyPr lIns="0" tIns="0" rIns="0" bIns="0" rtlCol="0" anchor="t">
            <a:spAutoFit/>
          </a:bodyPr>
          <a:lstStyle/>
          <a:p>
            <a:pPr algn="ctr">
              <a:lnSpc>
                <a:spcPts val="7279"/>
              </a:lnSpc>
            </a:pPr>
            <a:r>
              <a:rPr lang="en-US" sz="5199">
                <a:solidFill>
                  <a:srgbClr val="3D3D3D"/>
                </a:solidFill>
                <a:latin typeface="Bodoni FLF"/>
              </a:rPr>
              <a:t>Effectiveness</a:t>
            </a:r>
          </a:p>
        </p:txBody>
      </p:sp>
      <p:sp>
        <p:nvSpPr>
          <p:cNvPr id="17" name="TextBox 17"/>
          <p:cNvSpPr txBox="1"/>
          <p:nvPr/>
        </p:nvSpPr>
        <p:spPr>
          <a:xfrm>
            <a:off x="997178" y="6783144"/>
            <a:ext cx="5544592" cy="934720"/>
          </a:xfrm>
          <a:prstGeom prst="rect">
            <a:avLst/>
          </a:prstGeom>
        </p:spPr>
        <p:txBody>
          <a:bodyPr lIns="0" tIns="0" rIns="0" bIns="0" rtlCol="0" anchor="t">
            <a:spAutoFit/>
          </a:bodyPr>
          <a:lstStyle/>
          <a:p>
            <a:pPr algn="ctr">
              <a:lnSpc>
                <a:spcPts val="7279"/>
              </a:lnSpc>
            </a:pPr>
            <a:r>
              <a:rPr lang="en-US" sz="5199">
                <a:solidFill>
                  <a:srgbClr val="3D3D3D"/>
                </a:solidFill>
                <a:latin typeface="Bodoni FLF"/>
              </a:rP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C2C4"/>
        </a:solidFill>
        <a:effectLst/>
      </p:bgPr>
    </p:bg>
    <p:spTree>
      <p:nvGrpSpPr>
        <p:cNvPr id="1" name=""/>
        <p:cNvGrpSpPr/>
        <p:nvPr/>
      </p:nvGrpSpPr>
      <p:grpSpPr>
        <a:xfrm>
          <a:off x="0" y="0"/>
          <a:ext cx="0" cy="0"/>
          <a:chOff x="0" y="0"/>
          <a:chExt cx="0" cy="0"/>
        </a:xfrm>
      </p:grpSpPr>
      <p:grpSp>
        <p:nvGrpSpPr>
          <p:cNvPr id="2" name="Group 2"/>
          <p:cNvGrpSpPr/>
          <p:nvPr/>
        </p:nvGrpSpPr>
        <p:grpSpPr>
          <a:xfrm>
            <a:off x="864454" y="9082849"/>
            <a:ext cx="8090730" cy="562721"/>
            <a:chOff x="0" y="0"/>
            <a:chExt cx="10787640" cy="750295"/>
          </a:xfrm>
        </p:grpSpPr>
        <p:sp>
          <p:nvSpPr>
            <p:cNvPr id="3" name="TextBox 3"/>
            <p:cNvSpPr txBox="1"/>
            <p:nvPr/>
          </p:nvSpPr>
          <p:spPr>
            <a:xfrm>
              <a:off x="0" y="407395"/>
              <a:ext cx="10787640" cy="342900"/>
            </a:xfrm>
            <a:prstGeom prst="rect">
              <a:avLst/>
            </a:prstGeom>
          </p:spPr>
          <p:txBody>
            <a:bodyPr lIns="0" tIns="0" rIns="0" bIns="0" rtlCol="0" anchor="t">
              <a:spAutoFit/>
            </a:bodyPr>
            <a:lstStyle/>
            <a:p>
              <a:pPr algn="l">
                <a:lnSpc>
                  <a:spcPts val="2100"/>
                </a:lnSpc>
              </a:pPr>
              <a:r>
                <a:rPr lang="en-US" sz="1500" spc="30">
                  <a:solidFill>
                    <a:srgbClr val="3D3D3D"/>
                  </a:solidFill>
                  <a:latin typeface="Montserrat"/>
                </a:rPr>
                <a:t>Massou Traore | Midterm 2021</a:t>
              </a:r>
            </a:p>
          </p:txBody>
        </p:sp>
        <p:sp>
          <p:nvSpPr>
            <p:cNvPr id="4" name="AutoShape 4"/>
            <p:cNvSpPr/>
            <p:nvPr/>
          </p:nvSpPr>
          <p:spPr>
            <a:xfrm>
              <a:off x="0" y="0"/>
              <a:ext cx="5273540" cy="61293"/>
            </a:xfrm>
            <a:prstGeom prst="rect">
              <a:avLst/>
            </a:prstGeom>
            <a:solidFill>
              <a:srgbClr val="3D3D3D"/>
            </a:solidFill>
          </p:spPr>
        </p:sp>
      </p:grpSp>
      <p:grpSp>
        <p:nvGrpSpPr>
          <p:cNvPr id="5" name="Group 5"/>
          <p:cNvGrpSpPr/>
          <p:nvPr/>
        </p:nvGrpSpPr>
        <p:grpSpPr>
          <a:xfrm>
            <a:off x="6387352" y="2826037"/>
            <a:ext cx="658870" cy="658870"/>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D3D3D"/>
            </a:solidFill>
          </p:spPr>
        </p:sp>
      </p:grpSp>
      <p:grpSp>
        <p:nvGrpSpPr>
          <p:cNvPr id="7" name="Group 7"/>
          <p:cNvGrpSpPr/>
          <p:nvPr/>
        </p:nvGrpSpPr>
        <p:grpSpPr>
          <a:xfrm>
            <a:off x="6308217" y="6243441"/>
            <a:ext cx="617689" cy="617689"/>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22E2E"/>
            </a:solidFill>
          </p:spPr>
        </p:sp>
      </p:grpSp>
      <p:sp>
        <p:nvSpPr>
          <p:cNvPr id="9" name="TextBox 9"/>
          <p:cNvSpPr txBox="1"/>
          <p:nvPr/>
        </p:nvSpPr>
        <p:spPr>
          <a:xfrm>
            <a:off x="650559" y="1772937"/>
            <a:ext cx="4991979" cy="6186172"/>
          </a:xfrm>
          <a:prstGeom prst="rect">
            <a:avLst/>
          </a:prstGeom>
        </p:spPr>
        <p:txBody>
          <a:bodyPr lIns="0" tIns="0" rIns="0" bIns="0" rtlCol="0" anchor="t">
            <a:spAutoFit/>
          </a:bodyPr>
          <a:lstStyle/>
          <a:p>
            <a:pPr algn="l">
              <a:lnSpc>
                <a:spcPts val="16119"/>
              </a:lnSpc>
            </a:pPr>
            <a:r>
              <a:rPr lang="en-US" sz="12399" spc="-495">
                <a:solidFill>
                  <a:srgbClr val="3D3D3D"/>
                </a:solidFill>
                <a:latin typeface="Bodoni FLF"/>
              </a:rPr>
              <a:t>1-Year Lease Trap</a:t>
            </a:r>
          </a:p>
        </p:txBody>
      </p:sp>
      <p:grpSp>
        <p:nvGrpSpPr>
          <p:cNvPr id="10" name="Group 10"/>
          <p:cNvGrpSpPr/>
          <p:nvPr/>
        </p:nvGrpSpPr>
        <p:grpSpPr>
          <a:xfrm>
            <a:off x="6092532" y="827585"/>
            <a:ext cx="11345458" cy="1652746"/>
            <a:chOff x="0" y="0"/>
            <a:chExt cx="15127277" cy="2203662"/>
          </a:xfrm>
        </p:grpSpPr>
        <p:sp>
          <p:nvSpPr>
            <p:cNvPr id="11" name="TextBox 11"/>
            <p:cNvSpPr txBox="1"/>
            <p:nvPr/>
          </p:nvSpPr>
          <p:spPr>
            <a:xfrm>
              <a:off x="0" y="-57150"/>
              <a:ext cx="15127277" cy="857250"/>
            </a:xfrm>
            <a:prstGeom prst="rect">
              <a:avLst/>
            </a:prstGeom>
          </p:spPr>
          <p:txBody>
            <a:bodyPr lIns="0" tIns="0" rIns="0" bIns="0" rtlCol="0" anchor="t">
              <a:spAutoFit/>
            </a:bodyPr>
            <a:lstStyle/>
            <a:p>
              <a:pPr algn="l">
                <a:lnSpc>
                  <a:spcPts val="4800"/>
                </a:lnSpc>
              </a:pPr>
              <a:r>
                <a:rPr lang="en-US" sz="3999" spc="159">
                  <a:solidFill>
                    <a:srgbClr val="3D3D3D"/>
                  </a:solidFill>
                  <a:latin typeface="Bodoni FLF Bold Italics"/>
                </a:rPr>
                <a:t>THE PROBLEM: RENTAL SCAMS</a:t>
              </a:r>
            </a:p>
          </p:txBody>
        </p:sp>
        <p:sp>
          <p:nvSpPr>
            <p:cNvPr id="12" name="TextBox 12"/>
            <p:cNvSpPr txBox="1"/>
            <p:nvPr/>
          </p:nvSpPr>
          <p:spPr>
            <a:xfrm>
              <a:off x="0" y="1341702"/>
              <a:ext cx="15127277" cy="861960"/>
            </a:xfrm>
            <a:prstGeom prst="rect">
              <a:avLst/>
            </a:prstGeom>
          </p:spPr>
          <p:txBody>
            <a:bodyPr lIns="0" tIns="0" rIns="0" bIns="0" rtlCol="0" anchor="t">
              <a:spAutoFit/>
            </a:bodyPr>
            <a:lstStyle/>
            <a:p>
              <a:pPr algn="l">
                <a:lnSpc>
                  <a:spcPts val="2692"/>
                </a:lnSpc>
              </a:pPr>
              <a:endParaRPr/>
            </a:p>
            <a:p>
              <a:pPr algn="l">
                <a:lnSpc>
                  <a:spcPts val="2692"/>
                </a:lnSpc>
              </a:pPr>
              <a:endParaRPr/>
            </a:p>
          </p:txBody>
        </p:sp>
      </p:grpSp>
      <p:sp>
        <p:nvSpPr>
          <p:cNvPr id="13" name="TextBox 13"/>
          <p:cNvSpPr txBox="1"/>
          <p:nvPr/>
        </p:nvSpPr>
        <p:spPr>
          <a:xfrm>
            <a:off x="6925906" y="6148191"/>
            <a:ext cx="10735670" cy="2777476"/>
          </a:xfrm>
          <a:prstGeom prst="rect">
            <a:avLst/>
          </a:prstGeom>
        </p:spPr>
        <p:txBody>
          <a:bodyPr lIns="0" tIns="0" rIns="0" bIns="0" rtlCol="0" anchor="t">
            <a:spAutoFit/>
          </a:bodyPr>
          <a:lstStyle/>
          <a:p>
            <a:pPr algn="ctr">
              <a:lnSpc>
                <a:spcPts val="4410"/>
              </a:lnSpc>
            </a:pPr>
            <a:r>
              <a:rPr lang="en-US" sz="3150">
                <a:solidFill>
                  <a:srgbClr val="3D3D3D"/>
                </a:solidFill>
                <a:latin typeface="Bodoni FLF"/>
              </a:rPr>
              <a:t>A one year lease agreement means signing a lease with your landlord to rent their property for one year. It specifies the amount of rent you will pay each month as well as other property restrictions such as assigned parking, who is responsible for upkeep, pet rules, and the due date for rent. </a:t>
            </a:r>
          </a:p>
        </p:txBody>
      </p:sp>
      <p:sp>
        <p:nvSpPr>
          <p:cNvPr id="14" name="TextBox 14"/>
          <p:cNvSpPr txBox="1"/>
          <p:nvPr/>
        </p:nvSpPr>
        <p:spPr>
          <a:xfrm>
            <a:off x="7046222" y="2730787"/>
            <a:ext cx="10702535" cy="1726996"/>
          </a:xfrm>
          <a:prstGeom prst="rect">
            <a:avLst/>
          </a:prstGeom>
        </p:spPr>
        <p:txBody>
          <a:bodyPr lIns="0" tIns="0" rIns="0" bIns="0" rtlCol="0" anchor="t">
            <a:spAutoFit/>
          </a:bodyPr>
          <a:lstStyle/>
          <a:p>
            <a:pPr algn="ctr">
              <a:lnSpc>
                <a:spcPts val="4567"/>
              </a:lnSpc>
            </a:pPr>
            <a:r>
              <a:rPr lang="en-US" sz="3262">
                <a:solidFill>
                  <a:srgbClr val="3D3D3D"/>
                </a:solidFill>
                <a:latin typeface="Bodoni FLF"/>
              </a:rPr>
              <a:t>Rental scams also misrepresent a rental property's conditions and availability. Both tenants and property owners might be harmed by phony ads and fake responses to rental ads.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4843" b="14843"/>
          <a:stretch>
            <a:fillRect/>
          </a:stretch>
        </p:blipFill>
        <p:spPr>
          <a:xfrm>
            <a:off x="0" y="0"/>
            <a:ext cx="18288000" cy="10287000"/>
          </a:xfrm>
          <a:prstGeom prst="rect">
            <a:avLst/>
          </a:prstGeom>
        </p:spPr>
      </p:pic>
      <p:grpSp>
        <p:nvGrpSpPr>
          <p:cNvPr id="3" name="Group 3"/>
          <p:cNvGrpSpPr/>
          <p:nvPr/>
        </p:nvGrpSpPr>
        <p:grpSpPr>
          <a:xfrm>
            <a:off x="2389969" y="3092569"/>
            <a:ext cx="13508062" cy="4101863"/>
            <a:chOff x="0" y="0"/>
            <a:chExt cx="18010750" cy="5469150"/>
          </a:xfrm>
        </p:grpSpPr>
        <p:sp>
          <p:nvSpPr>
            <p:cNvPr id="4" name="TextBox 4"/>
            <p:cNvSpPr txBox="1"/>
            <p:nvPr/>
          </p:nvSpPr>
          <p:spPr>
            <a:xfrm>
              <a:off x="3611555" y="4887913"/>
              <a:ext cx="10787640" cy="581237"/>
            </a:xfrm>
            <a:prstGeom prst="rect">
              <a:avLst/>
            </a:prstGeom>
          </p:spPr>
          <p:txBody>
            <a:bodyPr lIns="0" tIns="0" rIns="0" bIns="0" rtlCol="0" anchor="t">
              <a:spAutoFit/>
            </a:bodyPr>
            <a:lstStyle/>
            <a:p>
              <a:pPr algn="ctr">
                <a:lnSpc>
                  <a:spcPts val="3640"/>
                </a:lnSpc>
              </a:pPr>
              <a:r>
                <a:rPr lang="en-US" sz="2800" spc="56">
                  <a:solidFill>
                    <a:srgbClr val="FFFFFF"/>
                  </a:solidFill>
                  <a:latin typeface="Montserrat"/>
                </a:rPr>
                <a:t>Jane Austen</a:t>
              </a:r>
            </a:p>
          </p:txBody>
        </p:sp>
        <p:sp>
          <p:nvSpPr>
            <p:cNvPr id="5" name="TextBox 5"/>
            <p:cNvSpPr txBox="1"/>
            <p:nvPr/>
          </p:nvSpPr>
          <p:spPr>
            <a:xfrm>
              <a:off x="0" y="1292278"/>
              <a:ext cx="18010750" cy="2846282"/>
            </a:xfrm>
            <a:prstGeom prst="rect">
              <a:avLst/>
            </a:prstGeom>
          </p:spPr>
          <p:txBody>
            <a:bodyPr lIns="0" tIns="0" rIns="0" bIns="0" rtlCol="0" anchor="t">
              <a:spAutoFit/>
            </a:bodyPr>
            <a:lstStyle/>
            <a:p>
              <a:pPr algn="ctr">
                <a:lnSpc>
                  <a:spcPts val="8385"/>
                </a:lnSpc>
              </a:pPr>
              <a:r>
                <a:rPr lang="en-US" sz="6500" spc="-260">
                  <a:solidFill>
                    <a:srgbClr val="B9C2C4"/>
                  </a:solidFill>
                  <a:latin typeface="Bodoni FLF"/>
                </a:rPr>
                <a:t>There is nothing like staying</a:t>
              </a:r>
            </a:p>
            <a:p>
              <a:pPr algn="ctr">
                <a:lnSpc>
                  <a:spcPts val="8450"/>
                </a:lnSpc>
              </a:pPr>
              <a:r>
                <a:rPr lang="en-US" sz="6500" spc="-260">
                  <a:solidFill>
                    <a:srgbClr val="B9C2C4"/>
                  </a:solidFill>
                  <a:latin typeface="Bodoni FLF"/>
                </a:rPr>
                <a:t>at home for real comfort.</a:t>
              </a:r>
            </a:p>
          </p:txBody>
        </p:sp>
        <p:sp>
          <p:nvSpPr>
            <p:cNvPr id="6" name="TextBox 6"/>
            <p:cNvSpPr txBox="1"/>
            <p:nvPr/>
          </p:nvSpPr>
          <p:spPr>
            <a:xfrm>
              <a:off x="3611555" y="-64982"/>
              <a:ext cx="10787640" cy="710988"/>
            </a:xfrm>
            <a:prstGeom prst="rect">
              <a:avLst/>
            </a:prstGeom>
          </p:spPr>
          <p:txBody>
            <a:bodyPr lIns="0" tIns="0" rIns="0" bIns="0" rtlCol="0" anchor="t">
              <a:spAutoFit/>
            </a:bodyPr>
            <a:lstStyle/>
            <a:p>
              <a:pPr algn="ctr">
                <a:lnSpc>
                  <a:spcPts val="4160"/>
                </a:lnSpc>
              </a:pPr>
              <a:r>
                <a:rPr lang="en-US" sz="3200" spc="128">
                  <a:solidFill>
                    <a:srgbClr val="FFFFFF"/>
                  </a:solidFill>
                  <a:latin typeface="Bodoni FLF Italics"/>
                </a:rPr>
                <a:t>ALWAYS REMEMBER:</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C2C4"/>
        </a:solidFill>
        <a:effectLst/>
      </p:bgPr>
    </p:bg>
    <p:spTree>
      <p:nvGrpSpPr>
        <p:cNvPr id="1" name=""/>
        <p:cNvGrpSpPr/>
        <p:nvPr/>
      </p:nvGrpSpPr>
      <p:grpSpPr>
        <a:xfrm>
          <a:off x="0" y="0"/>
          <a:ext cx="0" cy="0"/>
          <a:chOff x="0" y="0"/>
          <a:chExt cx="0" cy="0"/>
        </a:xfrm>
      </p:grpSpPr>
      <p:grpSp>
        <p:nvGrpSpPr>
          <p:cNvPr id="2" name="Group 2"/>
          <p:cNvGrpSpPr/>
          <p:nvPr/>
        </p:nvGrpSpPr>
        <p:grpSpPr>
          <a:xfrm>
            <a:off x="11853596" y="-576312"/>
            <a:ext cx="6877023" cy="11439624"/>
            <a:chOff x="0" y="0"/>
            <a:chExt cx="9169364" cy="15252832"/>
          </a:xfrm>
        </p:grpSpPr>
        <p:pic>
          <p:nvPicPr>
            <p:cNvPr id="3" name="Picture 3"/>
            <p:cNvPicPr>
              <a:picLocks noChangeAspect="1"/>
            </p:cNvPicPr>
            <p:nvPr/>
          </p:nvPicPr>
          <p:blipFill>
            <a:blip r:embed="rId2"/>
            <a:srcRect l="4149" r="4149"/>
            <a:stretch>
              <a:fillRect/>
            </a:stretch>
          </p:blipFill>
          <p:spPr>
            <a:xfrm>
              <a:off x="0" y="0"/>
              <a:ext cx="9169364" cy="9999221"/>
            </a:xfrm>
            <a:prstGeom prst="rect">
              <a:avLst/>
            </a:prstGeom>
          </p:spPr>
        </p:pic>
        <p:pic>
          <p:nvPicPr>
            <p:cNvPr id="4" name="Picture 4"/>
            <p:cNvPicPr>
              <a:picLocks noChangeAspect="1"/>
            </p:cNvPicPr>
            <p:nvPr/>
          </p:nvPicPr>
          <p:blipFill>
            <a:blip r:embed="rId3"/>
            <a:srcRect l="6786" r="6786"/>
            <a:stretch>
              <a:fillRect/>
            </a:stretch>
          </p:blipFill>
          <p:spPr>
            <a:xfrm>
              <a:off x="0" y="10253221"/>
              <a:ext cx="9169364" cy="4999611"/>
            </a:xfrm>
            <a:prstGeom prst="rect">
              <a:avLst/>
            </a:prstGeom>
          </p:spPr>
        </p:pic>
      </p:grpSp>
      <p:grpSp>
        <p:nvGrpSpPr>
          <p:cNvPr id="5" name="Group 5"/>
          <p:cNvGrpSpPr/>
          <p:nvPr/>
        </p:nvGrpSpPr>
        <p:grpSpPr>
          <a:xfrm>
            <a:off x="864454" y="864454"/>
            <a:ext cx="9502694" cy="2904352"/>
            <a:chOff x="0" y="0"/>
            <a:chExt cx="12670259" cy="3872469"/>
          </a:xfrm>
        </p:grpSpPr>
        <p:sp>
          <p:nvSpPr>
            <p:cNvPr id="6" name="TextBox 6"/>
            <p:cNvSpPr txBox="1"/>
            <p:nvPr/>
          </p:nvSpPr>
          <p:spPr>
            <a:xfrm>
              <a:off x="0" y="-123825"/>
              <a:ext cx="12670259" cy="1436158"/>
            </a:xfrm>
            <a:prstGeom prst="rect">
              <a:avLst/>
            </a:prstGeom>
          </p:spPr>
          <p:txBody>
            <a:bodyPr lIns="0" tIns="0" rIns="0" bIns="0" rtlCol="0" anchor="t">
              <a:spAutoFit/>
            </a:bodyPr>
            <a:lstStyle/>
            <a:p>
              <a:pPr algn="l">
                <a:lnSpc>
                  <a:spcPts val="8450"/>
                </a:lnSpc>
              </a:pPr>
              <a:r>
                <a:rPr lang="en-US" sz="6500" spc="-260">
                  <a:solidFill>
                    <a:srgbClr val="3D3D3D"/>
                  </a:solidFill>
                  <a:latin typeface="Bodoni FLF"/>
                </a:rPr>
                <a:t>Lands and Lords</a:t>
              </a:r>
            </a:p>
          </p:txBody>
        </p:sp>
        <p:sp>
          <p:nvSpPr>
            <p:cNvPr id="7" name="TextBox 7"/>
            <p:cNvSpPr txBox="1"/>
            <p:nvPr/>
          </p:nvSpPr>
          <p:spPr>
            <a:xfrm>
              <a:off x="0" y="1612927"/>
              <a:ext cx="11248689" cy="710988"/>
            </a:xfrm>
            <a:prstGeom prst="rect">
              <a:avLst/>
            </a:prstGeom>
          </p:spPr>
          <p:txBody>
            <a:bodyPr lIns="0" tIns="0" rIns="0" bIns="0" rtlCol="0" anchor="t">
              <a:spAutoFit/>
            </a:bodyPr>
            <a:lstStyle/>
            <a:p>
              <a:pPr algn="l">
                <a:lnSpc>
                  <a:spcPts val="4160"/>
                </a:lnSpc>
              </a:pPr>
              <a:r>
                <a:rPr lang="en-US" sz="3200" spc="128">
                  <a:solidFill>
                    <a:srgbClr val="3D3D3D"/>
                  </a:solidFill>
                  <a:latin typeface="Bodoni FLF Italics"/>
                </a:rPr>
                <a:t>THE SOLUTION</a:t>
              </a:r>
            </a:p>
          </p:txBody>
        </p:sp>
        <p:sp>
          <p:nvSpPr>
            <p:cNvPr id="8" name="TextBox 8"/>
            <p:cNvSpPr txBox="1"/>
            <p:nvPr/>
          </p:nvSpPr>
          <p:spPr>
            <a:xfrm>
              <a:off x="0" y="3057605"/>
              <a:ext cx="11248689" cy="814864"/>
            </a:xfrm>
            <a:prstGeom prst="rect">
              <a:avLst/>
            </a:prstGeom>
          </p:spPr>
          <p:txBody>
            <a:bodyPr lIns="0" tIns="0" rIns="0" bIns="0" rtlCol="0" anchor="t">
              <a:spAutoFit/>
            </a:bodyPr>
            <a:lstStyle/>
            <a:p>
              <a:pPr algn="l">
                <a:lnSpc>
                  <a:spcPts val="2539"/>
                </a:lnSpc>
              </a:pPr>
              <a:endParaRPr/>
            </a:p>
            <a:p>
              <a:pPr algn="l">
                <a:lnSpc>
                  <a:spcPts val="2539"/>
                </a:lnSpc>
              </a:pPr>
              <a:endParaRPr/>
            </a:p>
          </p:txBody>
        </p:sp>
      </p:grpSp>
      <p:grpSp>
        <p:nvGrpSpPr>
          <p:cNvPr id="9" name="Group 9"/>
          <p:cNvGrpSpPr/>
          <p:nvPr/>
        </p:nvGrpSpPr>
        <p:grpSpPr>
          <a:xfrm>
            <a:off x="864454" y="9082849"/>
            <a:ext cx="8090730" cy="562721"/>
            <a:chOff x="0" y="0"/>
            <a:chExt cx="10787640" cy="750295"/>
          </a:xfrm>
        </p:grpSpPr>
        <p:sp>
          <p:nvSpPr>
            <p:cNvPr id="10" name="TextBox 10"/>
            <p:cNvSpPr txBox="1"/>
            <p:nvPr/>
          </p:nvSpPr>
          <p:spPr>
            <a:xfrm>
              <a:off x="0" y="407395"/>
              <a:ext cx="10787640" cy="342900"/>
            </a:xfrm>
            <a:prstGeom prst="rect">
              <a:avLst/>
            </a:prstGeom>
          </p:spPr>
          <p:txBody>
            <a:bodyPr lIns="0" tIns="0" rIns="0" bIns="0" rtlCol="0" anchor="t">
              <a:spAutoFit/>
            </a:bodyPr>
            <a:lstStyle/>
            <a:p>
              <a:pPr algn="l">
                <a:lnSpc>
                  <a:spcPts val="2100"/>
                </a:lnSpc>
              </a:pPr>
              <a:r>
                <a:rPr lang="en-US" sz="1500" spc="30">
                  <a:solidFill>
                    <a:srgbClr val="3D3D3D"/>
                  </a:solidFill>
                  <a:latin typeface="Montserrat"/>
                </a:rPr>
                <a:t>Massou Traore | Midterm 2021</a:t>
              </a:r>
            </a:p>
          </p:txBody>
        </p:sp>
        <p:sp>
          <p:nvSpPr>
            <p:cNvPr id="11" name="AutoShape 11"/>
            <p:cNvSpPr/>
            <p:nvPr/>
          </p:nvSpPr>
          <p:spPr>
            <a:xfrm>
              <a:off x="0" y="0"/>
              <a:ext cx="5273540" cy="61293"/>
            </a:xfrm>
            <a:prstGeom prst="rect">
              <a:avLst/>
            </a:prstGeom>
            <a:solidFill>
              <a:srgbClr val="3D3D3D"/>
            </a:solidFill>
          </p:spPr>
        </p:sp>
      </p:grpSp>
      <p:grpSp>
        <p:nvGrpSpPr>
          <p:cNvPr id="12" name="Group 12"/>
          <p:cNvGrpSpPr/>
          <p:nvPr/>
        </p:nvGrpSpPr>
        <p:grpSpPr>
          <a:xfrm>
            <a:off x="864454" y="3459961"/>
            <a:ext cx="617689" cy="617689"/>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22E2E"/>
            </a:solidFill>
          </p:spPr>
        </p:sp>
      </p:grpSp>
      <p:grpSp>
        <p:nvGrpSpPr>
          <p:cNvPr id="14" name="Group 14"/>
          <p:cNvGrpSpPr/>
          <p:nvPr/>
        </p:nvGrpSpPr>
        <p:grpSpPr>
          <a:xfrm>
            <a:off x="864454" y="6617757"/>
            <a:ext cx="617689" cy="617689"/>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22E2E"/>
            </a:solidFill>
          </p:spPr>
        </p:sp>
      </p:grpSp>
      <p:sp>
        <p:nvSpPr>
          <p:cNvPr id="16" name="TextBox 16"/>
          <p:cNvSpPr txBox="1"/>
          <p:nvPr/>
        </p:nvSpPr>
        <p:spPr>
          <a:xfrm>
            <a:off x="1482143" y="3374236"/>
            <a:ext cx="9827047" cy="1976295"/>
          </a:xfrm>
          <a:prstGeom prst="rect">
            <a:avLst/>
          </a:prstGeom>
        </p:spPr>
        <p:txBody>
          <a:bodyPr lIns="0" tIns="0" rIns="0" bIns="0" rtlCol="0" anchor="t">
            <a:spAutoFit/>
          </a:bodyPr>
          <a:lstStyle/>
          <a:p>
            <a:pPr algn="ctr">
              <a:lnSpc>
                <a:spcPts val="5213"/>
              </a:lnSpc>
            </a:pPr>
            <a:r>
              <a:rPr lang="en-US" sz="3724">
                <a:solidFill>
                  <a:srgbClr val="3D3D3D"/>
                </a:solidFill>
                <a:latin typeface="Open Sans"/>
              </a:rPr>
              <a:t>Lands and Lords is an anonymous rating app for tenants to review buildings and their landlords.</a:t>
            </a:r>
          </a:p>
        </p:txBody>
      </p:sp>
      <p:sp>
        <p:nvSpPr>
          <p:cNvPr id="17" name="TextBox 17"/>
          <p:cNvSpPr txBox="1"/>
          <p:nvPr/>
        </p:nvSpPr>
        <p:spPr>
          <a:xfrm>
            <a:off x="1411964" y="6551082"/>
            <a:ext cx="8955184" cy="2307255"/>
          </a:xfrm>
          <a:prstGeom prst="rect">
            <a:avLst/>
          </a:prstGeom>
        </p:spPr>
        <p:txBody>
          <a:bodyPr lIns="0" tIns="0" rIns="0" bIns="0" rtlCol="0" anchor="t">
            <a:spAutoFit/>
          </a:bodyPr>
          <a:lstStyle/>
          <a:p>
            <a:pPr algn="ctr">
              <a:lnSpc>
                <a:spcPts val="4603"/>
              </a:lnSpc>
            </a:pPr>
            <a:r>
              <a:rPr lang="en-US" sz="3288">
                <a:solidFill>
                  <a:srgbClr val="3D3D3D"/>
                </a:solidFill>
                <a:latin typeface="Open Sans"/>
              </a:rPr>
              <a:t>This app will help both new and retuning renters avoid rental scams and false advertising in buildings in different cites in the U.S.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6D6D"/>
        </a:solidFill>
        <a:effectLst/>
      </p:bgPr>
    </p:bg>
    <p:spTree>
      <p:nvGrpSpPr>
        <p:cNvPr id="1" name=""/>
        <p:cNvGrpSpPr/>
        <p:nvPr/>
      </p:nvGrpSpPr>
      <p:grpSpPr>
        <a:xfrm>
          <a:off x="0" y="0"/>
          <a:ext cx="0" cy="0"/>
          <a:chOff x="0" y="0"/>
          <a:chExt cx="0" cy="0"/>
        </a:xfrm>
      </p:grpSpPr>
      <p:grpSp>
        <p:nvGrpSpPr>
          <p:cNvPr id="2" name="Group 2"/>
          <p:cNvGrpSpPr/>
          <p:nvPr/>
        </p:nvGrpSpPr>
        <p:grpSpPr>
          <a:xfrm>
            <a:off x="7550109" y="411011"/>
            <a:ext cx="617689" cy="61768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22E2E"/>
            </a:solidFill>
          </p:spPr>
        </p:sp>
      </p:grpSp>
      <p:grpSp>
        <p:nvGrpSpPr>
          <p:cNvPr id="4" name="Group 4"/>
          <p:cNvGrpSpPr/>
          <p:nvPr/>
        </p:nvGrpSpPr>
        <p:grpSpPr>
          <a:xfrm>
            <a:off x="7550109" y="3354734"/>
            <a:ext cx="617689" cy="61768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22E2E"/>
            </a:solidFill>
          </p:spPr>
        </p:sp>
      </p:grpSp>
      <p:pic>
        <p:nvPicPr>
          <p:cNvPr id="6" name="Picture 6"/>
          <p:cNvPicPr>
            <a:picLocks noChangeAspect="1"/>
          </p:cNvPicPr>
          <p:nvPr/>
        </p:nvPicPr>
        <p:blipFill>
          <a:blip r:embed="rId2"/>
          <a:srcRect t="16784" b="16784"/>
          <a:stretch>
            <a:fillRect/>
          </a:stretch>
        </p:blipFill>
        <p:spPr>
          <a:xfrm>
            <a:off x="-294105" y="5699543"/>
            <a:ext cx="18582105" cy="8229600"/>
          </a:xfrm>
          <a:prstGeom prst="rect">
            <a:avLst/>
          </a:prstGeom>
        </p:spPr>
      </p:pic>
      <p:grpSp>
        <p:nvGrpSpPr>
          <p:cNvPr id="7" name="Group 7"/>
          <p:cNvGrpSpPr/>
          <p:nvPr/>
        </p:nvGrpSpPr>
        <p:grpSpPr>
          <a:xfrm>
            <a:off x="864454" y="864454"/>
            <a:ext cx="6275347" cy="2822436"/>
            <a:chOff x="0" y="0"/>
            <a:chExt cx="8367129" cy="3763248"/>
          </a:xfrm>
        </p:grpSpPr>
        <p:sp>
          <p:nvSpPr>
            <p:cNvPr id="8" name="TextBox 8"/>
            <p:cNvSpPr txBox="1"/>
            <p:nvPr/>
          </p:nvSpPr>
          <p:spPr>
            <a:xfrm>
              <a:off x="0" y="-123825"/>
              <a:ext cx="8367129" cy="2858558"/>
            </a:xfrm>
            <a:prstGeom prst="rect">
              <a:avLst/>
            </a:prstGeom>
          </p:spPr>
          <p:txBody>
            <a:bodyPr lIns="0" tIns="0" rIns="0" bIns="0" rtlCol="0" anchor="t">
              <a:spAutoFit/>
            </a:bodyPr>
            <a:lstStyle/>
            <a:p>
              <a:pPr algn="l">
                <a:lnSpc>
                  <a:spcPts val="8450"/>
                </a:lnSpc>
              </a:pPr>
              <a:r>
                <a:rPr lang="en-US" sz="6500" spc="-260">
                  <a:solidFill>
                    <a:srgbClr val="FFFFFF"/>
                  </a:solidFill>
                  <a:latin typeface="Bodoni FLF"/>
                </a:rPr>
                <a:t>Effectiveness of Lands and Lords</a:t>
              </a:r>
            </a:p>
          </p:txBody>
        </p:sp>
        <p:sp>
          <p:nvSpPr>
            <p:cNvPr id="9" name="TextBox 9"/>
            <p:cNvSpPr txBox="1"/>
            <p:nvPr/>
          </p:nvSpPr>
          <p:spPr>
            <a:xfrm>
              <a:off x="0" y="3052260"/>
              <a:ext cx="8367129" cy="710988"/>
            </a:xfrm>
            <a:prstGeom prst="rect">
              <a:avLst/>
            </a:prstGeom>
          </p:spPr>
          <p:txBody>
            <a:bodyPr lIns="0" tIns="0" rIns="0" bIns="0" rtlCol="0" anchor="t">
              <a:spAutoFit/>
            </a:bodyPr>
            <a:lstStyle/>
            <a:p>
              <a:pPr algn="l">
                <a:lnSpc>
                  <a:spcPts val="4160"/>
                </a:lnSpc>
              </a:pPr>
              <a:r>
                <a:rPr lang="en-US" sz="3200" spc="128">
                  <a:solidFill>
                    <a:srgbClr val="FFFFFF"/>
                  </a:solidFill>
                  <a:latin typeface="Bodoni FLF Italics"/>
                </a:rPr>
                <a:t>PROS AND CONS </a:t>
              </a:r>
            </a:p>
          </p:txBody>
        </p:sp>
      </p:grpSp>
      <p:sp>
        <p:nvSpPr>
          <p:cNvPr id="10" name="TextBox 10"/>
          <p:cNvSpPr txBox="1"/>
          <p:nvPr/>
        </p:nvSpPr>
        <p:spPr>
          <a:xfrm>
            <a:off x="8633170" y="952500"/>
            <a:ext cx="6719649" cy="856453"/>
          </a:xfrm>
          <a:prstGeom prst="rect">
            <a:avLst/>
          </a:prstGeom>
        </p:spPr>
        <p:txBody>
          <a:bodyPr lIns="0" tIns="0" rIns="0" bIns="0" rtlCol="0" anchor="t">
            <a:spAutoFit/>
          </a:bodyPr>
          <a:lstStyle/>
          <a:p>
            <a:pPr algn="ctr">
              <a:lnSpc>
                <a:spcPts val="3329"/>
              </a:lnSpc>
            </a:pPr>
            <a:r>
              <a:rPr lang="en-US" sz="2378">
                <a:solidFill>
                  <a:srgbClr val="FFFFFF"/>
                </a:solidFill>
                <a:latin typeface="Bodoni FLF"/>
              </a:rPr>
              <a:t>Tenants are free to be honest and all ratings and comments are 100% safe.   </a:t>
            </a:r>
          </a:p>
        </p:txBody>
      </p:sp>
      <p:sp>
        <p:nvSpPr>
          <p:cNvPr id="11" name="TextBox 11"/>
          <p:cNvSpPr txBox="1"/>
          <p:nvPr/>
        </p:nvSpPr>
        <p:spPr>
          <a:xfrm>
            <a:off x="7858954" y="3196327"/>
            <a:ext cx="4307517" cy="726064"/>
          </a:xfrm>
          <a:prstGeom prst="rect">
            <a:avLst/>
          </a:prstGeom>
        </p:spPr>
        <p:txBody>
          <a:bodyPr lIns="0" tIns="0" rIns="0" bIns="0" rtlCol="0" anchor="t">
            <a:spAutoFit/>
          </a:bodyPr>
          <a:lstStyle/>
          <a:p>
            <a:pPr algn="ctr">
              <a:lnSpc>
                <a:spcPts val="5655"/>
              </a:lnSpc>
            </a:pPr>
            <a:r>
              <a:rPr lang="en-US" sz="4039">
                <a:solidFill>
                  <a:srgbClr val="FFFFFF"/>
                </a:solidFill>
                <a:latin typeface="Bodoni FLF Bold"/>
              </a:rPr>
              <a:t>Cons</a:t>
            </a:r>
            <a:r>
              <a:rPr lang="en-US" sz="4039">
                <a:solidFill>
                  <a:srgbClr val="FFFFFF"/>
                </a:solidFill>
                <a:latin typeface="Bodoni FLF"/>
              </a:rPr>
              <a:t> </a:t>
            </a:r>
            <a:r>
              <a:rPr lang="en-US" sz="4039" u="sng">
                <a:solidFill>
                  <a:srgbClr val="FFFFFF"/>
                </a:solidFill>
                <a:latin typeface="Bodoni FLF Italics"/>
              </a:rPr>
              <a:t>include</a:t>
            </a:r>
            <a:r>
              <a:rPr lang="en-US" sz="4039" u="sng">
                <a:solidFill>
                  <a:srgbClr val="FFFFFF"/>
                </a:solidFill>
                <a:latin typeface="Bodoni FLF"/>
              </a:rPr>
              <a:t>:</a:t>
            </a:r>
          </a:p>
        </p:txBody>
      </p:sp>
      <p:sp>
        <p:nvSpPr>
          <p:cNvPr id="12" name="TextBox 12"/>
          <p:cNvSpPr txBox="1"/>
          <p:nvPr/>
        </p:nvSpPr>
        <p:spPr>
          <a:xfrm>
            <a:off x="6389209" y="240439"/>
            <a:ext cx="6935405" cy="702907"/>
          </a:xfrm>
          <a:prstGeom prst="rect">
            <a:avLst/>
          </a:prstGeom>
        </p:spPr>
        <p:txBody>
          <a:bodyPr lIns="0" tIns="0" rIns="0" bIns="0" rtlCol="0" anchor="t">
            <a:spAutoFit/>
          </a:bodyPr>
          <a:lstStyle/>
          <a:p>
            <a:pPr algn="ctr">
              <a:lnSpc>
                <a:spcPts val="5357"/>
              </a:lnSpc>
            </a:pPr>
            <a:r>
              <a:rPr lang="en-US" sz="3826">
                <a:solidFill>
                  <a:srgbClr val="FFFFFF"/>
                </a:solidFill>
                <a:latin typeface="Bodoni FLF Bold"/>
              </a:rPr>
              <a:t>Pros </a:t>
            </a:r>
            <a:r>
              <a:rPr lang="en-US" sz="3826" u="sng">
                <a:solidFill>
                  <a:srgbClr val="FFFFFF"/>
                </a:solidFill>
                <a:latin typeface="Bodoni FLF Italics"/>
              </a:rPr>
              <a:t>include:</a:t>
            </a:r>
          </a:p>
        </p:txBody>
      </p:sp>
      <p:sp>
        <p:nvSpPr>
          <p:cNvPr id="13" name="TextBox 13"/>
          <p:cNvSpPr txBox="1"/>
          <p:nvPr/>
        </p:nvSpPr>
        <p:spPr>
          <a:xfrm>
            <a:off x="8644336" y="2199472"/>
            <a:ext cx="6708484" cy="921527"/>
          </a:xfrm>
          <a:prstGeom prst="rect">
            <a:avLst/>
          </a:prstGeom>
        </p:spPr>
        <p:txBody>
          <a:bodyPr lIns="0" tIns="0" rIns="0" bIns="0" rtlCol="0" anchor="t">
            <a:spAutoFit/>
          </a:bodyPr>
          <a:lstStyle/>
          <a:p>
            <a:pPr algn="ctr">
              <a:lnSpc>
                <a:spcPts val="3625"/>
              </a:lnSpc>
            </a:pPr>
            <a:r>
              <a:rPr lang="en-US" sz="2589">
                <a:solidFill>
                  <a:srgbClr val="FFFFFF"/>
                </a:solidFill>
                <a:latin typeface="Bodoni FLF"/>
              </a:rPr>
              <a:t>Future tenants can avoid false advertising and misinformation of a buildng.</a:t>
            </a:r>
          </a:p>
        </p:txBody>
      </p:sp>
      <p:sp>
        <p:nvSpPr>
          <p:cNvPr id="14" name="TextBox 14"/>
          <p:cNvSpPr txBox="1"/>
          <p:nvPr/>
        </p:nvSpPr>
        <p:spPr>
          <a:xfrm>
            <a:off x="8322505" y="3886698"/>
            <a:ext cx="7340980" cy="1520002"/>
          </a:xfrm>
          <a:prstGeom prst="rect">
            <a:avLst/>
          </a:prstGeom>
        </p:spPr>
        <p:txBody>
          <a:bodyPr lIns="0" tIns="0" rIns="0" bIns="0" rtlCol="0" anchor="t">
            <a:spAutoFit/>
          </a:bodyPr>
          <a:lstStyle/>
          <a:p>
            <a:pPr algn="ctr">
              <a:lnSpc>
                <a:spcPts val="3968"/>
              </a:lnSpc>
            </a:pPr>
            <a:r>
              <a:rPr lang="en-US" sz="2834">
                <a:solidFill>
                  <a:srgbClr val="FFFFFF"/>
                </a:solidFill>
                <a:latin typeface="Bodoni FLF"/>
              </a:rPr>
              <a:t>Potential bullying of selected landlords.</a:t>
            </a:r>
          </a:p>
          <a:p>
            <a:pPr algn="ctr">
              <a:lnSpc>
                <a:spcPts val="3968"/>
              </a:lnSpc>
            </a:pPr>
            <a:r>
              <a:rPr lang="en-US" sz="2834">
                <a:solidFill>
                  <a:srgbClr val="FFFFFF"/>
                </a:solidFill>
                <a:latin typeface="Bodoni FLF"/>
              </a:rPr>
              <a:t>Malicious comments of others and/or the landlord.</a:t>
            </a:r>
          </a:p>
          <a:p>
            <a:pPr algn="ctr">
              <a:lnSpc>
                <a:spcPts val="3968"/>
              </a:lnSpc>
            </a:pPr>
            <a:r>
              <a:rPr lang="en-US" sz="2834">
                <a:solidFill>
                  <a:srgbClr val="FFFFFF"/>
                </a:solidFill>
                <a:latin typeface="Bodoni FLF"/>
              </a:rPr>
              <a:t>Overall misuse of the app.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AutoShape 2"/>
          <p:cNvSpPr/>
          <p:nvPr/>
        </p:nvSpPr>
        <p:spPr>
          <a:xfrm>
            <a:off x="-584974" y="2662518"/>
            <a:ext cx="19457947" cy="8200784"/>
          </a:xfrm>
          <a:prstGeom prst="rect">
            <a:avLst/>
          </a:prstGeom>
          <a:solidFill>
            <a:srgbClr val="3D3D3D"/>
          </a:solidFill>
        </p:spPr>
      </p:sp>
      <p:grpSp>
        <p:nvGrpSpPr>
          <p:cNvPr id="3" name="Group 3"/>
          <p:cNvGrpSpPr/>
          <p:nvPr/>
        </p:nvGrpSpPr>
        <p:grpSpPr>
          <a:xfrm>
            <a:off x="864454" y="9082849"/>
            <a:ext cx="8090730" cy="562721"/>
            <a:chOff x="0" y="0"/>
            <a:chExt cx="10787640" cy="750295"/>
          </a:xfrm>
        </p:grpSpPr>
        <p:sp>
          <p:nvSpPr>
            <p:cNvPr id="4" name="TextBox 4"/>
            <p:cNvSpPr txBox="1"/>
            <p:nvPr/>
          </p:nvSpPr>
          <p:spPr>
            <a:xfrm>
              <a:off x="0" y="407395"/>
              <a:ext cx="10787640" cy="342900"/>
            </a:xfrm>
            <a:prstGeom prst="rect">
              <a:avLst/>
            </a:prstGeom>
          </p:spPr>
          <p:txBody>
            <a:bodyPr lIns="0" tIns="0" rIns="0" bIns="0" rtlCol="0" anchor="t">
              <a:spAutoFit/>
            </a:bodyPr>
            <a:lstStyle/>
            <a:p>
              <a:pPr algn="l">
                <a:lnSpc>
                  <a:spcPts val="2100"/>
                </a:lnSpc>
              </a:pPr>
              <a:r>
                <a:rPr lang="en-US" sz="1500" spc="30">
                  <a:solidFill>
                    <a:srgbClr val="FFFFFF"/>
                  </a:solidFill>
                  <a:latin typeface="Montserrat"/>
                </a:rPr>
                <a:t>Massou Traore| Midterm 2021</a:t>
              </a:r>
            </a:p>
          </p:txBody>
        </p:sp>
        <p:sp>
          <p:nvSpPr>
            <p:cNvPr id="5" name="AutoShape 5"/>
            <p:cNvSpPr/>
            <p:nvPr/>
          </p:nvSpPr>
          <p:spPr>
            <a:xfrm>
              <a:off x="0" y="0"/>
              <a:ext cx="5273540" cy="61293"/>
            </a:xfrm>
            <a:prstGeom prst="rect">
              <a:avLst/>
            </a:prstGeom>
            <a:solidFill>
              <a:srgbClr val="E8E8E8"/>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03415" y="3608653"/>
            <a:ext cx="2710505" cy="271050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75088" y="3899362"/>
            <a:ext cx="2782665" cy="264606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41366" y="3683170"/>
            <a:ext cx="3553900" cy="2920659"/>
          </a:xfrm>
          <a:prstGeom prst="rect">
            <a:avLst/>
          </a:prstGeom>
        </p:spPr>
      </p:pic>
      <p:sp>
        <p:nvSpPr>
          <p:cNvPr id="9" name="TextBox 9"/>
          <p:cNvSpPr txBox="1"/>
          <p:nvPr/>
        </p:nvSpPr>
        <p:spPr>
          <a:xfrm>
            <a:off x="7547674" y="6765967"/>
            <a:ext cx="3941284" cy="2074545"/>
          </a:xfrm>
          <a:prstGeom prst="rect">
            <a:avLst/>
          </a:prstGeom>
        </p:spPr>
        <p:txBody>
          <a:bodyPr lIns="0" tIns="0" rIns="0" bIns="0" rtlCol="0" anchor="t">
            <a:spAutoFit/>
          </a:bodyPr>
          <a:lstStyle/>
          <a:p>
            <a:pPr algn="ctr">
              <a:lnSpc>
                <a:spcPts val="4095"/>
              </a:lnSpc>
            </a:pPr>
            <a:r>
              <a:rPr lang="en-US" sz="3200" spc="128">
                <a:solidFill>
                  <a:srgbClr val="FFFFFF"/>
                </a:solidFill>
                <a:latin typeface="Bodoni FLF Italics"/>
              </a:rPr>
              <a:t>A CLEAN APARTMENT FREE OF RODENTS, PESTS AND MOLS.</a:t>
            </a:r>
          </a:p>
        </p:txBody>
      </p:sp>
      <p:grpSp>
        <p:nvGrpSpPr>
          <p:cNvPr id="10" name="Group 10"/>
          <p:cNvGrpSpPr/>
          <p:nvPr/>
        </p:nvGrpSpPr>
        <p:grpSpPr>
          <a:xfrm>
            <a:off x="864454" y="298882"/>
            <a:ext cx="9473879" cy="2041610"/>
            <a:chOff x="0" y="0"/>
            <a:chExt cx="12631838" cy="2722147"/>
          </a:xfrm>
        </p:grpSpPr>
        <p:sp>
          <p:nvSpPr>
            <p:cNvPr id="11" name="TextBox 11"/>
            <p:cNvSpPr txBox="1"/>
            <p:nvPr/>
          </p:nvSpPr>
          <p:spPr>
            <a:xfrm>
              <a:off x="0" y="-57150"/>
              <a:ext cx="12631838" cy="1492250"/>
            </a:xfrm>
            <a:prstGeom prst="rect">
              <a:avLst/>
            </a:prstGeom>
          </p:spPr>
          <p:txBody>
            <a:bodyPr lIns="0" tIns="0" rIns="0" bIns="0" rtlCol="0" anchor="t">
              <a:spAutoFit/>
            </a:bodyPr>
            <a:lstStyle/>
            <a:p>
              <a:pPr algn="l">
                <a:lnSpc>
                  <a:spcPts val="8519"/>
                </a:lnSpc>
              </a:pPr>
              <a:r>
                <a:rPr lang="en-US" sz="7099" spc="-283">
                  <a:solidFill>
                    <a:srgbClr val="3D3D3D"/>
                  </a:solidFill>
                  <a:latin typeface="Bodoni FLF"/>
                </a:rPr>
                <a:t>CONCLUSION</a:t>
              </a:r>
            </a:p>
          </p:txBody>
        </p:sp>
        <p:sp>
          <p:nvSpPr>
            <p:cNvPr id="12" name="TextBox 12"/>
            <p:cNvSpPr txBox="1"/>
            <p:nvPr/>
          </p:nvSpPr>
          <p:spPr>
            <a:xfrm>
              <a:off x="0" y="1531311"/>
              <a:ext cx="10787640" cy="1190837"/>
            </a:xfrm>
            <a:prstGeom prst="rect">
              <a:avLst/>
            </a:prstGeom>
          </p:spPr>
          <p:txBody>
            <a:bodyPr lIns="0" tIns="0" rIns="0" bIns="0" rtlCol="0" anchor="t">
              <a:spAutoFit/>
            </a:bodyPr>
            <a:lstStyle/>
            <a:p>
              <a:pPr algn="l">
                <a:lnSpc>
                  <a:spcPts val="3640"/>
                </a:lnSpc>
              </a:pPr>
              <a:r>
                <a:rPr lang="en-US" sz="2775" spc="55">
                  <a:solidFill>
                    <a:srgbClr val="3D3D3D"/>
                  </a:solidFill>
                  <a:latin typeface="Montserrat"/>
                </a:rPr>
                <a:t>Overall, Lands and Lords was created because every tenant deserves...</a:t>
              </a:r>
            </a:p>
          </p:txBody>
        </p:sp>
      </p:grpSp>
      <p:sp>
        <p:nvSpPr>
          <p:cNvPr id="13" name="TextBox 13"/>
          <p:cNvSpPr txBox="1"/>
          <p:nvPr/>
        </p:nvSpPr>
        <p:spPr>
          <a:xfrm>
            <a:off x="2188026" y="7023142"/>
            <a:ext cx="3941284" cy="1560195"/>
          </a:xfrm>
          <a:prstGeom prst="rect">
            <a:avLst/>
          </a:prstGeom>
        </p:spPr>
        <p:txBody>
          <a:bodyPr lIns="0" tIns="0" rIns="0" bIns="0" rtlCol="0" anchor="t">
            <a:spAutoFit/>
          </a:bodyPr>
          <a:lstStyle/>
          <a:p>
            <a:pPr algn="ctr">
              <a:lnSpc>
                <a:spcPts val="4095"/>
              </a:lnSpc>
            </a:pPr>
            <a:r>
              <a:rPr lang="en-US" sz="3200" spc="128">
                <a:solidFill>
                  <a:srgbClr val="FFFFFF"/>
                </a:solidFill>
                <a:latin typeface="Bodoni FLF Italics"/>
              </a:rPr>
              <a:t>A COMFORTABLE AND FUNCTIONAL HOME.</a:t>
            </a:r>
          </a:p>
        </p:txBody>
      </p:sp>
      <p:sp>
        <p:nvSpPr>
          <p:cNvPr id="14" name="TextBox 14"/>
          <p:cNvSpPr txBox="1"/>
          <p:nvPr/>
        </p:nvSpPr>
        <p:spPr>
          <a:xfrm>
            <a:off x="12372983" y="7023142"/>
            <a:ext cx="3941284" cy="2074545"/>
          </a:xfrm>
          <a:prstGeom prst="rect">
            <a:avLst/>
          </a:prstGeom>
        </p:spPr>
        <p:txBody>
          <a:bodyPr lIns="0" tIns="0" rIns="0" bIns="0" rtlCol="0" anchor="t">
            <a:spAutoFit/>
          </a:bodyPr>
          <a:lstStyle/>
          <a:p>
            <a:pPr algn="ctr">
              <a:lnSpc>
                <a:spcPts val="4095"/>
              </a:lnSpc>
            </a:pPr>
            <a:r>
              <a:rPr lang="en-US" sz="3200" spc="128">
                <a:solidFill>
                  <a:srgbClr val="FFFFFF"/>
                </a:solidFill>
                <a:latin typeface="Bodoni FLF Italics"/>
              </a:rPr>
              <a:t>A WELCOMING SPACE FOR THEMSELVES AND THEIR GUESTS.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6D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t="22655" b="22655"/>
          <a:stretch>
            <a:fillRect/>
          </a:stretch>
        </p:blipFill>
        <p:spPr>
          <a:xfrm>
            <a:off x="-559172" y="-576303"/>
            <a:ext cx="19406345" cy="6434154"/>
          </a:xfrm>
          <a:prstGeom prst="rect">
            <a:avLst/>
          </a:prstGeom>
        </p:spPr>
      </p:pic>
      <p:sp>
        <p:nvSpPr>
          <p:cNvPr id="3" name="AutoShape 3"/>
          <p:cNvSpPr/>
          <p:nvPr/>
        </p:nvSpPr>
        <p:spPr>
          <a:xfrm>
            <a:off x="-584974" y="5025397"/>
            <a:ext cx="19457947" cy="5837905"/>
          </a:xfrm>
          <a:prstGeom prst="rect">
            <a:avLst/>
          </a:prstGeom>
          <a:solidFill>
            <a:srgbClr val="FFFFFF"/>
          </a:solidFill>
        </p:spPr>
      </p:sp>
      <p:sp>
        <p:nvSpPr>
          <p:cNvPr id="4" name="TextBox 4"/>
          <p:cNvSpPr txBox="1"/>
          <p:nvPr/>
        </p:nvSpPr>
        <p:spPr>
          <a:xfrm>
            <a:off x="2346745" y="1366184"/>
            <a:ext cx="13594509" cy="2174875"/>
          </a:xfrm>
          <a:prstGeom prst="rect">
            <a:avLst/>
          </a:prstGeom>
        </p:spPr>
        <p:txBody>
          <a:bodyPr lIns="0" tIns="0" rIns="0" bIns="0" rtlCol="0" anchor="t">
            <a:spAutoFit/>
          </a:bodyPr>
          <a:lstStyle/>
          <a:p>
            <a:pPr algn="ctr">
              <a:lnSpc>
                <a:spcPts val="8450"/>
              </a:lnSpc>
            </a:pPr>
            <a:r>
              <a:rPr lang="en-US" sz="6500" spc="-260">
                <a:solidFill>
                  <a:srgbClr val="FFFFFF"/>
                </a:solidFill>
                <a:latin typeface="Bodoni FLF"/>
              </a:rPr>
              <a:t>Stay Tuned for Lands and Lords'</a:t>
            </a:r>
          </a:p>
          <a:p>
            <a:pPr algn="ctr">
              <a:lnSpc>
                <a:spcPts val="8450"/>
              </a:lnSpc>
            </a:pPr>
            <a:r>
              <a:rPr lang="en-US" sz="6500" spc="-260">
                <a:solidFill>
                  <a:srgbClr val="FFFFFF"/>
                </a:solidFill>
                <a:latin typeface="Bodoni FLF"/>
              </a:rPr>
              <a:t>Final Presentation!</a:t>
            </a:r>
          </a:p>
        </p:txBody>
      </p:sp>
      <p:grpSp>
        <p:nvGrpSpPr>
          <p:cNvPr id="5" name="Group 5"/>
          <p:cNvGrpSpPr/>
          <p:nvPr/>
        </p:nvGrpSpPr>
        <p:grpSpPr>
          <a:xfrm>
            <a:off x="1706389" y="7131379"/>
            <a:ext cx="4200624" cy="1110151"/>
            <a:chOff x="0" y="0"/>
            <a:chExt cx="5600832" cy="1480201"/>
          </a:xfrm>
        </p:grpSpPr>
        <p:sp>
          <p:nvSpPr>
            <p:cNvPr id="6" name="TextBox 6"/>
            <p:cNvSpPr txBox="1"/>
            <p:nvPr/>
          </p:nvSpPr>
          <p:spPr>
            <a:xfrm>
              <a:off x="0" y="-66675"/>
              <a:ext cx="5600832" cy="710988"/>
            </a:xfrm>
            <a:prstGeom prst="rect">
              <a:avLst/>
            </a:prstGeom>
          </p:spPr>
          <p:txBody>
            <a:bodyPr lIns="0" tIns="0" rIns="0" bIns="0" rtlCol="0" anchor="t">
              <a:spAutoFit/>
            </a:bodyPr>
            <a:lstStyle/>
            <a:p>
              <a:pPr algn="ctr">
                <a:lnSpc>
                  <a:spcPts val="4160"/>
                </a:lnSpc>
              </a:pPr>
              <a:r>
                <a:rPr lang="en-US" sz="3200" spc="128">
                  <a:solidFill>
                    <a:srgbClr val="3D3D3D"/>
                  </a:solidFill>
                  <a:latin typeface="Bodoni FLF Italics"/>
                </a:rPr>
                <a:t>PRESENTED BY:</a:t>
              </a:r>
            </a:p>
          </p:txBody>
        </p:sp>
        <p:sp>
          <p:nvSpPr>
            <p:cNvPr id="7" name="TextBox 7"/>
            <p:cNvSpPr txBox="1"/>
            <p:nvPr/>
          </p:nvSpPr>
          <p:spPr>
            <a:xfrm>
              <a:off x="0" y="1039934"/>
              <a:ext cx="5600832" cy="440267"/>
            </a:xfrm>
            <a:prstGeom prst="rect">
              <a:avLst/>
            </a:prstGeom>
          </p:spPr>
          <p:txBody>
            <a:bodyPr lIns="0" tIns="0" rIns="0" bIns="0" rtlCol="0" anchor="t">
              <a:spAutoFit/>
            </a:bodyPr>
            <a:lstStyle/>
            <a:p>
              <a:pPr algn="ctr">
                <a:lnSpc>
                  <a:spcPts val="2800"/>
                </a:lnSpc>
              </a:pPr>
              <a:r>
                <a:rPr lang="en-US" sz="2000" spc="40">
                  <a:solidFill>
                    <a:srgbClr val="3D3D3D"/>
                  </a:solidFill>
                  <a:latin typeface="Montserrat"/>
                </a:rPr>
                <a:t>Massou Traore</a:t>
              </a:r>
            </a:p>
          </p:txBody>
        </p:sp>
      </p:grpSp>
      <p:grpSp>
        <p:nvGrpSpPr>
          <p:cNvPr id="8" name="Group 8"/>
          <p:cNvGrpSpPr/>
          <p:nvPr/>
        </p:nvGrpSpPr>
        <p:grpSpPr>
          <a:xfrm>
            <a:off x="7043688" y="7131379"/>
            <a:ext cx="4200624" cy="1110151"/>
            <a:chOff x="0" y="0"/>
            <a:chExt cx="5600832" cy="1480201"/>
          </a:xfrm>
        </p:grpSpPr>
        <p:sp>
          <p:nvSpPr>
            <p:cNvPr id="9" name="TextBox 9"/>
            <p:cNvSpPr txBox="1"/>
            <p:nvPr/>
          </p:nvSpPr>
          <p:spPr>
            <a:xfrm>
              <a:off x="0" y="-66675"/>
              <a:ext cx="5600832" cy="710988"/>
            </a:xfrm>
            <a:prstGeom prst="rect">
              <a:avLst/>
            </a:prstGeom>
          </p:spPr>
          <p:txBody>
            <a:bodyPr lIns="0" tIns="0" rIns="0" bIns="0" rtlCol="0" anchor="t">
              <a:spAutoFit/>
            </a:bodyPr>
            <a:lstStyle/>
            <a:p>
              <a:pPr algn="ctr">
                <a:lnSpc>
                  <a:spcPts val="4160"/>
                </a:lnSpc>
              </a:pPr>
              <a:r>
                <a:rPr lang="en-US" sz="3200" spc="128">
                  <a:solidFill>
                    <a:srgbClr val="3D3D3D"/>
                  </a:solidFill>
                  <a:latin typeface="Bodoni FLF Italics"/>
                </a:rPr>
                <a:t>CONCEPT BY:</a:t>
              </a:r>
            </a:p>
          </p:txBody>
        </p:sp>
        <p:sp>
          <p:nvSpPr>
            <p:cNvPr id="10" name="TextBox 10"/>
            <p:cNvSpPr txBox="1"/>
            <p:nvPr/>
          </p:nvSpPr>
          <p:spPr>
            <a:xfrm>
              <a:off x="0" y="1039934"/>
              <a:ext cx="5600832" cy="440267"/>
            </a:xfrm>
            <a:prstGeom prst="rect">
              <a:avLst/>
            </a:prstGeom>
          </p:spPr>
          <p:txBody>
            <a:bodyPr lIns="0" tIns="0" rIns="0" bIns="0" rtlCol="0" anchor="t">
              <a:spAutoFit/>
            </a:bodyPr>
            <a:lstStyle/>
            <a:p>
              <a:pPr algn="ctr">
                <a:lnSpc>
                  <a:spcPts val="2800"/>
                </a:lnSpc>
              </a:pPr>
              <a:r>
                <a:rPr lang="en-US" sz="2000" spc="40">
                  <a:solidFill>
                    <a:srgbClr val="3D3D3D"/>
                  </a:solidFill>
                  <a:latin typeface="Montserrat"/>
                </a:rPr>
                <a:t>Massou Traore</a:t>
              </a:r>
            </a:p>
          </p:txBody>
        </p:sp>
      </p:grpSp>
      <p:grpSp>
        <p:nvGrpSpPr>
          <p:cNvPr id="11" name="Group 11"/>
          <p:cNvGrpSpPr/>
          <p:nvPr/>
        </p:nvGrpSpPr>
        <p:grpSpPr>
          <a:xfrm>
            <a:off x="12760426" y="6693229"/>
            <a:ext cx="4200624" cy="1986451"/>
            <a:chOff x="0" y="0"/>
            <a:chExt cx="5600832" cy="2648601"/>
          </a:xfrm>
        </p:grpSpPr>
        <p:sp>
          <p:nvSpPr>
            <p:cNvPr id="12" name="TextBox 12"/>
            <p:cNvSpPr txBox="1"/>
            <p:nvPr/>
          </p:nvSpPr>
          <p:spPr>
            <a:xfrm>
              <a:off x="0" y="-66675"/>
              <a:ext cx="5600832" cy="1409488"/>
            </a:xfrm>
            <a:prstGeom prst="rect">
              <a:avLst/>
            </a:prstGeom>
          </p:spPr>
          <p:txBody>
            <a:bodyPr lIns="0" tIns="0" rIns="0" bIns="0" rtlCol="0" anchor="t">
              <a:spAutoFit/>
            </a:bodyPr>
            <a:lstStyle/>
            <a:p>
              <a:pPr algn="ctr">
                <a:lnSpc>
                  <a:spcPts val="4160"/>
                </a:lnSpc>
              </a:pPr>
              <a:r>
                <a:rPr lang="en-US" sz="3200" spc="128">
                  <a:solidFill>
                    <a:srgbClr val="3D3D3D"/>
                  </a:solidFill>
                  <a:latin typeface="Bodoni FLF Italics"/>
                </a:rPr>
                <a:t>DESIGNS AND PRESENTATION BY:</a:t>
              </a:r>
            </a:p>
          </p:txBody>
        </p:sp>
        <p:sp>
          <p:nvSpPr>
            <p:cNvPr id="13" name="TextBox 13"/>
            <p:cNvSpPr txBox="1"/>
            <p:nvPr/>
          </p:nvSpPr>
          <p:spPr>
            <a:xfrm>
              <a:off x="0" y="1738434"/>
              <a:ext cx="5600832" cy="910167"/>
            </a:xfrm>
            <a:prstGeom prst="rect">
              <a:avLst/>
            </a:prstGeom>
          </p:spPr>
          <p:txBody>
            <a:bodyPr lIns="0" tIns="0" rIns="0" bIns="0" rtlCol="0" anchor="t">
              <a:spAutoFit/>
            </a:bodyPr>
            <a:lstStyle/>
            <a:p>
              <a:pPr algn="ctr">
                <a:lnSpc>
                  <a:spcPts val="2800"/>
                </a:lnSpc>
              </a:pPr>
              <a:r>
                <a:rPr lang="en-US" sz="2000" spc="40">
                  <a:solidFill>
                    <a:srgbClr val="3D3D3D"/>
                  </a:solidFill>
                  <a:latin typeface="Montserrat"/>
                </a:rPr>
                <a:t>Massou Traore </a:t>
              </a:r>
            </a:p>
            <a:p>
              <a:pPr algn="ctr">
                <a:lnSpc>
                  <a:spcPts val="2800"/>
                </a:lnSpc>
              </a:pPr>
              <a:endParaRPr lang="en-US" sz="2000" spc="40">
                <a:solidFill>
                  <a:srgbClr val="3D3D3D"/>
                </a:solidFill>
                <a:latin typeface="Montserrat"/>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337</Words>
  <Application>Microsoft Macintosh PowerPoint</Application>
  <PresentationFormat>Custom</PresentationFormat>
  <Paragraphs>47</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Bodoni FLF Italics</vt:lpstr>
      <vt:lpstr>Bodoni FLF</vt:lpstr>
      <vt:lpstr>Open Sans</vt:lpstr>
      <vt:lpstr>Montserrat</vt:lpstr>
      <vt:lpstr>Jeepers Bold</vt:lpstr>
      <vt:lpstr>Calibri</vt:lpstr>
      <vt:lpstr>Bodoni FLF Bold</vt:lpstr>
      <vt:lpstr>Bodoni FLF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366</dc:title>
  <cp:lastModifiedBy>Microsoft Office User</cp:lastModifiedBy>
  <cp:revision>2</cp:revision>
  <dcterms:created xsi:type="dcterms:W3CDTF">2006-08-16T00:00:00Z</dcterms:created>
  <dcterms:modified xsi:type="dcterms:W3CDTF">2021-10-27T17:45:02Z</dcterms:modified>
  <dc:identifier>DAEuCELtBzA</dc:identifier>
</cp:coreProperties>
</file>